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8" r:id="rId2"/>
    <p:sldId id="289" r:id="rId3"/>
    <p:sldId id="308" r:id="rId4"/>
    <p:sldId id="309" r:id="rId5"/>
    <p:sldId id="295" r:id="rId6"/>
    <p:sldId id="290" r:id="rId7"/>
    <p:sldId id="310" r:id="rId8"/>
    <p:sldId id="291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73735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вицька Ірина Вікторівна" initials="СІВ" lastIdx="0" clrIdx="0">
    <p:extLst>
      <p:ext uri="{19B8F6BF-5375-455C-9EA6-DF929625EA0E}">
        <p15:presenceInfo xmlns:p15="http://schemas.microsoft.com/office/powerpoint/2012/main" userId="S-1-5-21-728977999-1601904712-704246419-1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B3C"/>
    <a:srgbClr val="62384F"/>
    <a:srgbClr val="213F78"/>
    <a:srgbClr val="005767"/>
    <a:srgbClr val="3F652F"/>
    <a:srgbClr val="E3A92B"/>
    <a:srgbClr val="DF7427"/>
    <a:srgbClr val="ED1C24"/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4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9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Дані</a:t>
            </a:r>
            <a:r>
              <a:rPr lang="uk-UA" sz="1900" b="1" baseline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про щомісячне надходження повідомлень про порушення</a:t>
            </a:r>
            <a:endParaRPr lang="uk-UA" sz="19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25517366757229"/>
          <c:y val="1.7636929230085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2788</c:v>
                </c:pt>
                <c:pt idx="1">
                  <c:v>3111</c:v>
                </c:pt>
                <c:pt idx="2">
                  <c:v>3196</c:v>
                </c:pt>
                <c:pt idx="3">
                  <c:v>2707</c:v>
                </c:pt>
                <c:pt idx="4">
                  <c:v>3340</c:v>
                </c:pt>
                <c:pt idx="5">
                  <c:v>2720</c:v>
                </c:pt>
                <c:pt idx="6">
                  <c:v>2992</c:v>
                </c:pt>
                <c:pt idx="7">
                  <c:v>2524</c:v>
                </c:pt>
                <c:pt idx="8">
                  <c:v>2532</c:v>
                </c:pt>
                <c:pt idx="9">
                  <c:v>2821</c:v>
                </c:pt>
                <c:pt idx="10">
                  <c:v>2513</c:v>
                </c:pt>
                <c:pt idx="11">
                  <c:v>2557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F-4FAE-9CB2-5117A545192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BF-4FAE-9CB2-5117A5451921}"/>
                </c:ext>
              </c:extLst>
            </c:dLbl>
            <c:dLbl>
              <c:idx val="1"/>
              <c:layout>
                <c:manualLayout>
                  <c:x val="-2.3148148148148359E-3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BF-4FAE-9CB2-5117A5451921}"/>
                </c:ext>
              </c:extLst>
            </c:dLbl>
            <c:dLbl>
              <c:idx val="2"/>
              <c:layout>
                <c:manualLayout>
                  <c:x val="0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BF-4FAE-9CB2-5117A5451921}"/>
                </c:ext>
              </c:extLst>
            </c:dLbl>
            <c:dLbl>
              <c:idx val="3"/>
              <c:layout>
                <c:manualLayout>
                  <c:x val="0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BF-4FAE-9CB2-5117A5451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Аркуш1!$A$2:$A$13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Аркуш1!$C$2:$C$13</c:f>
              <c:numCache>
                <c:formatCode>General</c:formatCode>
                <c:ptCount val="12"/>
                <c:pt idx="0">
                  <c:v>2754</c:v>
                </c:pt>
                <c:pt idx="1">
                  <c:v>2819</c:v>
                </c:pt>
                <c:pt idx="2">
                  <c:v>3146</c:v>
                </c:pt>
                <c:pt idx="3">
                  <c:v>3055</c:v>
                </c:pt>
                <c:pt idx="4">
                  <c:v>4351</c:v>
                </c:pt>
                <c:pt idx="5">
                  <c:v>4730</c:v>
                </c:pt>
                <c:pt idx="6">
                  <c:v>5909</c:v>
                </c:pt>
                <c:pt idx="7">
                  <c:v>4008</c:v>
                </c:pt>
                <c:pt idx="8">
                  <c:v>4523</c:v>
                </c:pt>
                <c:pt idx="9">
                  <c:v>4053</c:v>
                </c:pt>
                <c:pt idx="10">
                  <c:v>3799</c:v>
                </c:pt>
                <c:pt idx="11">
                  <c:v>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BF-4FAE-9CB2-5117A54519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6645007"/>
        <c:axId val="1581030095"/>
      </c:barChart>
      <c:catAx>
        <c:axId val="156664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81030095"/>
        <c:crosses val="autoZero"/>
        <c:auto val="1"/>
        <c:lblAlgn val="ctr"/>
        <c:lblOffset val="100"/>
        <c:noMultiLvlLbl val="0"/>
      </c:catAx>
      <c:valAx>
        <c:axId val="158103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6664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2" y="0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1FDD78C8-4DD1-4B07-8877-5D29D763228C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5" y="4691023"/>
            <a:ext cx="5389880" cy="4444127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2" y="9380333"/>
            <a:ext cx="2919519" cy="493792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07FFF32C-03B5-49C1-A183-9C407B2751F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9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FF32C-03B5-49C1-A183-9C407B2751F6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55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FF32C-03B5-49C1-A183-9C407B2751F6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01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384" y="6309320"/>
            <a:ext cx="7620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 w="15875">
            <a:solidFill>
              <a:srgbClr val="9E1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6248722"/>
            <a:ext cx="1800200" cy="4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1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5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28384" y="6356351"/>
            <a:ext cx="486966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9E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1CFF2A8-CF4C-4D32-8B7B-7B4FB7803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2356892"/>
            <a:ext cx="6781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</a:t>
            </a:r>
            <a:br>
              <a:rPr lang="en-US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2020 РІК</a:t>
            </a:r>
            <a:endParaRPr lang="ru-UA" sz="48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2075"/>
            <a:ext cx="3623657" cy="852218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E1CFF2A8-CF4C-4D32-8B7B-7B4FB7803A97}"/>
              </a:ext>
            </a:extLst>
          </p:cNvPr>
          <p:cNvSpPr txBox="1">
            <a:spLocks/>
          </p:cNvSpPr>
          <p:nvPr/>
        </p:nvSpPr>
        <p:spPr>
          <a:xfrm>
            <a:off x="762000" y="3603507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</a:t>
            </a:r>
            <a:br>
              <a:rPr lang="en-US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 ГРОМАДЯНИНА В УКРАЇНІ</a:t>
            </a:r>
          </a:p>
        </p:txBody>
      </p:sp>
    </p:spTree>
    <p:extLst>
      <p:ext uri="{BB962C8B-B14F-4D97-AF65-F5344CB8AC3E}">
        <p14:creationId xmlns:p14="http://schemas.microsoft.com/office/powerpoint/2010/main" val="193201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3304" y="332720"/>
            <a:ext cx="8310696" cy="576000"/>
          </a:xfrm>
          <a:prstGeom prst="rect">
            <a:avLst/>
          </a:prstGeom>
          <a:solidFill>
            <a:srgbClr val="ED1C24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ДОДЕРЖАННЯ ПРИНЦИПУ НЕДИСКРИМІНАЦІЇ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9257"/>
            <a:ext cx="476250" cy="542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66" y="1611609"/>
            <a:ext cx="3591878" cy="3514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2004426"/>
            <a:ext cx="5426393" cy="3574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3A8E6-6198-463B-BE89-EE8FCDD0A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2086515"/>
            <a:ext cx="5426393" cy="3574733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29A55C23-D6BE-47F9-BB5E-6FEDB8E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156073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8990"/>
            <a:ext cx="8310696" cy="92333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ІНФОРМАЦІЮ ТА ПРАВО НА ЗВЕРНЕННЯ ГРОМАДЯН ДО ОРГАНІВ ДЕРЖАВНОЇ ВЛАДИ, ОРГАНІВ МІСЦЕВОГО САМОВРЯДУВАННЯ, ЇХ ПОСАДОВИХ </a:t>
            </a:r>
            <a:b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СЛУЖБОВИХ ОСІБ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" y="543480"/>
            <a:ext cx="695325" cy="514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86483"/>
            <a:ext cx="3660458" cy="3514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4BB826-EF26-4CAB-B408-61011FA81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1916832"/>
            <a:ext cx="5212080" cy="4003358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93972B8E-2D4E-4F1B-966F-445A20C21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10</a:t>
            </a:r>
          </a:p>
        </p:txBody>
      </p:sp>
    </p:spTree>
    <p:extLst>
      <p:ext uri="{BB962C8B-B14F-4D97-AF65-F5344CB8AC3E}">
        <p14:creationId xmlns:p14="http://schemas.microsoft.com/office/powerpoint/2010/main" val="170285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ОБИРАТИ І БУТИ ОБРАНИМ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720"/>
            <a:ext cx="476250" cy="47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196752"/>
            <a:ext cx="510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atin typeface="Arial Narrow" panose="020B0606020202030204" pitchFamily="34" charset="0"/>
              </a:rPr>
              <a:t>право на </a:t>
            </a:r>
            <a:r>
              <a:rPr lang="ru-RU" b="1" cap="all" dirty="0" err="1">
                <a:latin typeface="Arial Narrow" panose="020B0606020202030204" pitchFamily="34" charset="0"/>
              </a:rPr>
              <a:t>доступність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виборчих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дільниць</a:t>
            </a:r>
            <a:r>
              <a:rPr lang="ru-RU" b="1" cap="all" dirty="0">
                <a:latin typeface="Arial Narrow" panose="020B0606020202030204" pitchFamily="34" charset="0"/>
              </a:rPr>
              <a:t> для </a:t>
            </a:r>
            <a:r>
              <a:rPr lang="ru-RU" b="1" cap="all" dirty="0" err="1">
                <a:latin typeface="Arial Narrow" panose="020B0606020202030204" pitchFamily="34" charset="0"/>
              </a:rPr>
              <a:t>маломобільних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груп</a:t>
            </a:r>
            <a:r>
              <a:rPr lang="ru-RU" b="1" cap="all" dirty="0">
                <a:latin typeface="Arial Narrow" panose="020B0606020202030204" pitchFamily="34" charset="0"/>
              </a:rPr>
              <a:t> </a:t>
            </a:r>
            <a:r>
              <a:rPr lang="ru-RU" b="1" cap="all" dirty="0" err="1">
                <a:latin typeface="Arial Narrow" panose="020B0606020202030204" pitchFamily="34" charset="0"/>
              </a:rPr>
              <a:t>населення</a:t>
            </a:r>
            <a:endParaRPr lang="ru-RU" b="1" cap="all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564" y="2131115"/>
            <a:ext cx="3686175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1DC4AC-230F-4F01-9A5A-19755FABF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2131114"/>
            <a:ext cx="3686175" cy="3724275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A3C57085-1DDF-4B61-8090-E9ADB05E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11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95CCD357-5F81-4C82-8034-B9933F06AEA7}"/>
              </a:ext>
            </a:extLst>
          </p:cNvPr>
          <p:cNvSpPr txBox="1">
            <a:spLocks/>
          </p:cNvSpPr>
          <p:nvPr/>
        </p:nvSpPr>
        <p:spPr>
          <a:xfrm>
            <a:off x="3635896" y="3429000"/>
            <a:ext cx="1512168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1110</a:t>
            </a:r>
          </a:p>
          <a:p>
            <a:pPr algn="ctr"/>
            <a:r>
              <a:rPr lang="ru-RU" sz="2400" dirty="0"/>
              <a:t>ДІЛЬНИЦЬ</a:t>
            </a:r>
          </a:p>
        </p:txBody>
      </p:sp>
    </p:spTree>
    <p:extLst>
      <p:ext uri="{BB962C8B-B14F-4D97-AF65-F5344CB8AC3E}">
        <p14:creationId xmlns:p14="http://schemas.microsoft.com/office/powerpoint/2010/main" val="83921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DF742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</a:t>
            </a:r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судовий</a:t>
            </a:r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захист</a:t>
            </a:r>
            <a:endParaRPr lang="ru-RU" sz="2200" b="1" cap="all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6132"/>
            <a:ext cx="495300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04" y="1807004"/>
            <a:ext cx="3591878" cy="3497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631E7A-AA28-4848-8ED8-9476E1CB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931" y="1807004"/>
            <a:ext cx="4672013" cy="327469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45F8A8E6-8D60-4193-A2C0-072DE245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147570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E3A92B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ДИТИНИ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4882"/>
            <a:ext cx="466725" cy="447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00" y="1734189"/>
            <a:ext cx="3591878" cy="34975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AEDAF7-6784-4491-9671-EA8A1328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11" y="1628800"/>
            <a:ext cx="5366385" cy="3780473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2F7A2EE6-802B-4472-8B88-A191AF61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13</a:t>
            </a:r>
          </a:p>
        </p:txBody>
      </p:sp>
    </p:spTree>
    <p:extLst>
      <p:ext uri="{BB962C8B-B14F-4D97-AF65-F5344CB8AC3E}">
        <p14:creationId xmlns:p14="http://schemas.microsoft.com/office/powerpoint/2010/main" val="395157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304" y="332656"/>
            <a:ext cx="8310696" cy="936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ДОДЕРЖАННЯ ЕКОНОМІЧНИХ, СОЦІАЛЬНИХ </a:t>
            </a:r>
            <a:b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КУЛЬТУРНИХ ПРАВ</a:t>
            </a:r>
            <a:endParaRPr lang="ru-RU" sz="2200" b="1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38718"/>
            <a:ext cx="581025" cy="523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772816"/>
            <a:ext cx="4067175" cy="380047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E53E80DB-A9EA-4CB4-BE3A-79FCD6AB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14</a:t>
            </a:r>
          </a:p>
        </p:txBody>
      </p:sp>
    </p:spTree>
    <p:extLst>
      <p:ext uri="{BB962C8B-B14F-4D97-AF65-F5344CB8AC3E}">
        <p14:creationId xmlns:p14="http://schemas.microsoft.com/office/powerpoint/2010/main" val="363887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 err="1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720"/>
            <a:ext cx="485775" cy="4476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8DC9F7-8BCD-431F-AD26-EE5C2069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56792"/>
            <a:ext cx="5114925" cy="3924300"/>
          </a:xfrm>
          <a:prstGeom prst="rect">
            <a:avLst/>
          </a:prstGeom>
        </p:spPr>
      </p:pic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8E3F9AC6-C237-427D-8755-42A7DED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15</a:t>
            </a:r>
          </a:p>
        </p:txBody>
      </p:sp>
    </p:spTree>
    <p:extLst>
      <p:ext uri="{BB962C8B-B14F-4D97-AF65-F5344CB8AC3E}">
        <p14:creationId xmlns:p14="http://schemas.microsoft.com/office/powerpoint/2010/main" val="368029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3304" y="368720"/>
            <a:ext cx="8310696" cy="540000"/>
          </a:xfrm>
          <a:prstGeom prst="rect">
            <a:avLst/>
          </a:prstGeom>
          <a:solidFill>
            <a:srgbClr val="3F652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СОЦІАЛЬНІ ТА КУЛЬТУРНІ ПРАВА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581025" cy="5238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031C56-9033-4986-AE98-B525783F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21" y="1651693"/>
            <a:ext cx="5528875" cy="3577507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813498F5-A98B-44B9-A3FC-84E0D5F3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16</a:t>
            </a:r>
          </a:p>
        </p:txBody>
      </p:sp>
    </p:spTree>
    <p:extLst>
      <p:ext uri="{BB962C8B-B14F-4D97-AF65-F5344CB8AC3E}">
        <p14:creationId xmlns:p14="http://schemas.microsoft.com/office/powerpoint/2010/main" val="370980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404768"/>
            <a:ext cx="8310696" cy="936000"/>
          </a:xfrm>
          <a:prstGeom prst="rect">
            <a:avLst/>
          </a:prstGeom>
          <a:solidFill>
            <a:srgbClr val="005767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ЦИВІЛЬНИХ ОСІБ, ЯКІ ПОСТРАЖДАЛИ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ВІД ЗБРОЙНОГО КОНФЛІКТУ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91106"/>
            <a:ext cx="609600" cy="419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4" y="1772816"/>
            <a:ext cx="3660458" cy="36261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D9E18E-7629-497C-911F-827895854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348880"/>
            <a:ext cx="5160645" cy="3146108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3B74FD01-C401-484C-8014-D2A1D4A1F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17</a:t>
            </a:r>
          </a:p>
        </p:txBody>
      </p:sp>
    </p:spTree>
    <p:extLst>
      <p:ext uri="{BB962C8B-B14F-4D97-AF65-F5344CB8AC3E}">
        <p14:creationId xmlns:p14="http://schemas.microsoft.com/office/powerpoint/2010/main" val="146169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9868"/>
            <a:ext cx="314325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3304" y="325104"/>
            <a:ext cx="8310696" cy="1116000"/>
          </a:xfrm>
          <a:prstGeom prst="rect">
            <a:avLst/>
          </a:prstGeom>
          <a:solidFill>
            <a:srgbClr val="213F78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ПРАВА ВІЙСЬКОВОСЛУЖБОВЦІВ, ПОЛІЦЕЙСЬКИХ,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ПЕНСІОНЕРІВ З ЧИСЛА ОСІБ, ЗВІЛЬНЕНИХ З ВІЙСЬКОВОЇ СЛУЖБИ,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ВЕТЕРАНІВ ТА ЧЛЕНІВ ЇХ СІМЕЙ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11155"/>
          <a:stretch/>
        </p:blipFill>
        <p:spPr>
          <a:xfrm>
            <a:off x="683568" y="1988840"/>
            <a:ext cx="3168352" cy="3446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356524-2917-4CB2-A436-F248BD0A7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676" y="2316219"/>
            <a:ext cx="5752148" cy="3188970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EA97F892-AF77-4B94-ADC8-EEDBF66F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18</a:t>
            </a:r>
          </a:p>
        </p:txBody>
      </p:sp>
    </p:spTree>
    <p:extLst>
      <p:ext uri="{BB962C8B-B14F-4D97-AF65-F5344CB8AC3E}">
        <p14:creationId xmlns:p14="http://schemas.microsoft.com/office/powerpoint/2010/main" val="16136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5" y="1628800"/>
            <a:ext cx="230315" cy="230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556792"/>
            <a:ext cx="7488832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Випадки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порушень</a:t>
            </a:r>
            <a:r>
              <a:rPr lang="ru-RU" b="1" dirty="0">
                <a:latin typeface="Arial Narrow" panose="020B0606020202030204" pitchFamily="34" charset="0"/>
              </a:rPr>
              <a:t> прав і свобод </a:t>
            </a:r>
            <a:r>
              <a:rPr lang="ru-RU" b="1" dirty="0" err="1">
                <a:latin typeface="Arial Narrow" panose="020B0606020202030204" pitchFamily="34" charset="0"/>
              </a:rPr>
              <a:t>людини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і </a:t>
            </a:r>
            <a:r>
              <a:rPr lang="ru-RU" b="1" dirty="0" err="1">
                <a:latin typeface="Arial Narrow" panose="020B0606020202030204" pitchFamily="34" charset="0"/>
              </a:rPr>
              <a:t>громадянина</a:t>
            </a:r>
            <a:r>
              <a:rPr lang="ru-RU" b="1" dirty="0">
                <a:latin typeface="Arial Narrow" panose="020B0606020202030204" pitchFamily="34" charset="0"/>
              </a:rPr>
              <a:t> органами </a:t>
            </a:r>
            <a:r>
              <a:rPr lang="ru-RU" b="1" dirty="0" err="1">
                <a:latin typeface="Arial Narrow" panose="020B0606020202030204" pitchFamily="34" charset="0"/>
              </a:rPr>
              <a:t>державної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влади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місцевого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самоврядування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об’єднаннями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громадян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підприємствами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установами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організаціями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незалежно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від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форми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власності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їх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посадовими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службовими</a:t>
            </a:r>
            <a:r>
              <a:rPr lang="ru-RU" b="1" dirty="0">
                <a:latin typeface="Arial Narrow" panose="020B0606020202030204" pitchFamily="34" charset="0"/>
              </a:rPr>
              <a:t> особами.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Arial Narrow" panose="020B0606020202030204" pitchFamily="34" charset="0"/>
              </a:rPr>
              <a:t>Заходи, </a:t>
            </a:r>
            <a:r>
              <a:rPr lang="ru-RU" b="1" dirty="0" err="1">
                <a:latin typeface="Arial Narrow" panose="020B0606020202030204" pitchFamily="34" charset="0"/>
              </a:rPr>
              <a:t>які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уживав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Уповноважений</a:t>
            </a:r>
            <a:r>
              <a:rPr lang="ru-RU" b="1" dirty="0">
                <a:latin typeface="Arial Narrow" panose="020B0606020202030204" pitchFamily="34" charset="0"/>
              </a:rPr>
              <a:t> з метою </a:t>
            </a:r>
            <a:r>
              <a:rPr lang="ru-RU" b="1" dirty="0" err="1">
                <a:latin typeface="Arial Narrow" panose="020B0606020202030204" pitchFamily="34" charset="0"/>
              </a:rPr>
              <a:t>відновлення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порушених</a:t>
            </a:r>
            <a:r>
              <a:rPr lang="ru-RU" b="1" dirty="0">
                <a:latin typeface="Arial Narrow" panose="020B0606020202030204" pitchFamily="34" charset="0"/>
              </a:rPr>
              <a:t> прав.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Результати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перевірок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моніторингових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візитів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здійснених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працівниками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Секретаріату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Уповноваженого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Висновки</a:t>
            </a:r>
            <a:r>
              <a:rPr lang="ru-RU" b="1" dirty="0">
                <a:latin typeface="Arial Narrow" panose="020B0606020202030204" pitchFamily="34" charset="0"/>
              </a:rPr>
              <a:t> та </a:t>
            </a:r>
            <a:r>
              <a:rPr lang="ru-RU" b="1" dirty="0" err="1">
                <a:latin typeface="Arial Narrow" panose="020B0606020202030204" pitchFamily="34" charset="0"/>
              </a:rPr>
              <a:t>рекомендації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спрямовані</a:t>
            </a:r>
            <a:r>
              <a:rPr lang="ru-RU" b="1" dirty="0">
                <a:latin typeface="Arial Narrow" panose="020B0606020202030204" pitchFamily="34" charset="0"/>
              </a:rPr>
              <a:t> на </a:t>
            </a:r>
            <a:r>
              <a:rPr lang="ru-RU" b="1" dirty="0" err="1">
                <a:latin typeface="Arial Narrow" panose="020B0606020202030204" pitchFamily="34" charset="0"/>
              </a:rPr>
              <a:t>поліпшення</a:t>
            </a:r>
            <a:r>
              <a:rPr lang="ru-RU" b="1" dirty="0">
                <a:latin typeface="Arial Narrow" panose="020B0606020202030204" pitchFamily="34" charset="0"/>
              </a:rPr>
              <a:t> стану </a:t>
            </a:r>
            <a:r>
              <a:rPr lang="ru-RU" b="1" dirty="0" err="1">
                <a:latin typeface="Arial Narrow" panose="020B0606020202030204" pitchFamily="34" charset="0"/>
              </a:rPr>
              <a:t>забезпечення</a:t>
            </a:r>
            <a:r>
              <a:rPr lang="ru-RU" b="1" dirty="0">
                <a:latin typeface="Arial Narrow" panose="020B0606020202030204" pitchFamily="34" charset="0"/>
              </a:rPr>
              <a:t> прав і свобод </a:t>
            </a:r>
            <a:r>
              <a:rPr lang="ru-RU" b="1" dirty="0" err="1">
                <a:latin typeface="Arial Narrow" panose="020B0606020202030204" pitchFamily="34" charset="0"/>
              </a:rPr>
              <a:t>людини</a:t>
            </a:r>
            <a:r>
              <a:rPr lang="ru-RU" b="1" dirty="0">
                <a:latin typeface="Arial Narrow" panose="020B0606020202030204" pitchFamily="34" charset="0"/>
              </a:rPr>
              <a:t> і </a:t>
            </a:r>
            <a:r>
              <a:rPr lang="ru-RU" b="1" dirty="0" err="1">
                <a:latin typeface="Arial Narrow" panose="020B0606020202030204" pitchFamily="34" charset="0"/>
              </a:rPr>
              <a:t>громадянина</a:t>
            </a:r>
            <a:r>
              <a:rPr lang="ru-RU" b="1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Виявлені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недоліки</a:t>
            </a:r>
            <a:r>
              <a:rPr lang="ru-RU" b="1" dirty="0">
                <a:latin typeface="Arial Narrow" panose="020B0606020202030204" pitchFamily="34" charset="0"/>
              </a:rPr>
              <a:t> в </a:t>
            </a:r>
            <a:r>
              <a:rPr lang="ru-RU" b="1" dirty="0" err="1">
                <a:latin typeface="Arial Narrow" panose="020B0606020202030204" pitchFamily="34" charset="0"/>
              </a:rPr>
              <a:t>законодавстві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щодо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захисту</a:t>
            </a:r>
            <a:r>
              <a:rPr lang="ru-RU" b="1" dirty="0">
                <a:latin typeface="Arial Narrow" panose="020B0606020202030204" pitchFamily="34" charset="0"/>
              </a:rPr>
              <a:t> прав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і свобод.</a:t>
            </a:r>
          </a:p>
          <a:p>
            <a:pPr>
              <a:spcBef>
                <a:spcPts val="600"/>
              </a:spcBef>
            </a:pPr>
            <a:r>
              <a:rPr lang="ru-RU" b="1" dirty="0" err="1">
                <a:latin typeface="Arial Narrow" panose="020B0606020202030204" pitchFamily="34" charset="0"/>
              </a:rPr>
              <a:t>Інформація</a:t>
            </a:r>
            <a:r>
              <a:rPr lang="ru-RU" b="1" dirty="0">
                <a:latin typeface="Arial Narrow" panose="020B0606020202030204" pitchFamily="34" charset="0"/>
              </a:rPr>
              <a:t> про стан </a:t>
            </a:r>
            <a:r>
              <a:rPr lang="ru-RU" b="1" dirty="0" err="1">
                <a:latin typeface="Arial Narrow" panose="020B0606020202030204" pitchFamily="34" charset="0"/>
              </a:rPr>
              <a:t>виконання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рекомендацій</a:t>
            </a:r>
            <a:r>
              <a:rPr lang="ru-RU" b="1" dirty="0">
                <a:latin typeface="Arial Narrow" panose="020B0606020202030204" pitchFamily="34" charset="0"/>
              </a:rPr>
              <a:t>, </a:t>
            </a:r>
            <a:r>
              <a:rPr lang="ru-RU" b="1" dirty="0" err="1">
                <a:latin typeface="Arial Narrow" panose="020B0606020202030204" pitchFamily="34" charset="0"/>
              </a:rPr>
              <a:t>викладених</a:t>
            </a:r>
            <a:r>
              <a:rPr lang="ru-RU" b="1" dirty="0">
                <a:latin typeface="Arial Narrow" panose="020B0606020202030204" pitchFamily="34" charset="0"/>
              </a:rPr>
              <a:t> у </a:t>
            </a:r>
            <a:r>
              <a:rPr lang="ru-RU" b="1" dirty="0" err="1">
                <a:latin typeface="Arial Narrow" panose="020B0606020202030204" pitchFamily="34" charset="0"/>
              </a:rPr>
              <a:t>щорічній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доповіді</a:t>
            </a:r>
            <a:r>
              <a:rPr lang="ru-RU" b="1" dirty="0">
                <a:latin typeface="Arial Narrow" panose="020B0606020202030204" pitchFamily="34" charset="0"/>
              </a:rPr>
              <a:t> за 2019 </a:t>
            </a:r>
            <a:r>
              <a:rPr lang="ru-RU" b="1" dirty="0" err="1">
                <a:latin typeface="Arial Narrow" panose="020B0606020202030204" pitchFamily="34" charset="0"/>
              </a:rPr>
              <a:t>рік</a:t>
            </a:r>
            <a:r>
              <a:rPr lang="ru-RU" b="1" dirty="0">
                <a:latin typeface="Arial Narrow" panose="020B060602020203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endParaRPr lang="en-US" sz="1450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6" y="2798529"/>
            <a:ext cx="230315" cy="230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5" y="3198685"/>
            <a:ext cx="230315" cy="2303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8" y="3809977"/>
            <a:ext cx="230315" cy="230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5" y="4440434"/>
            <a:ext cx="230315" cy="2303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73" y="5062007"/>
            <a:ext cx="230315" cy="23031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2608095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2656"/>
            <a:ext cx="8310696" cy="1116000"/>
          </a:xfrm>
          <a:prstGeom prst="rect">
            <a:avLst/>
          </a:prstGeom>
          <a:solidFill>
            <a:srgbClr val="62384F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ЛЮДИНИ НЕ БУТИ ПІДДАНОЮ КАТУВАННЮ, ЖОРСТОКОМУ, НЕЛЮДСЬКОМУ АБО ТАКОМУ, ЩО ПРИНИЖУЄ ЇЇ ГІДНІСТЬ, </a:t>
            </a:r>
            <a:b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ПОВОДЖЕННЮ ЧИ ПОКАРАННЮ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3" y="548680"/>
            <a:ext cx="542925" cy="495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92" y="1916832"/>
            <a:ext cx="3077528" cy="3557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6774B6-0D40-42CF-BE77-6E6B60F8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186866"/>
            <a:ext cx="4946333" cy="3017520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0773A998-7EE3-4AE0-BA00-2B3818D9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19</a:t>
            </a:r>
          </a:p>
        </p:txBody>
      </p:sp>
    </p:spTree>
    <p:extLst>
      <p:ext uri="{BB962C8B-B14F-4D97-AF65-F5344CB8AC3E}">
        <p14:creationId xmlns:p14="http://schemas.microsoft.com/office/powerpoint/2010/main" val="132811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6170029" cy="4225222"/>
          </a:xfrm>
          <a:prstGeom prst="rect">
            <a:avLst/>
          </a:prstGeom>
        </p:spPr>
      </p:pic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id="{6C244658-0519-40F1-9C2F-DC2808D4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978024" cy="365125"/>
          </a:xfrm>
        </p:spPr>
        <p:txBody>
          <a:bodyPr/>
          <a:lstStyle/>
          <a:p>
            <a:r>
              <a:rPr lang="ru-RU" dirty="0"/>
              <a:t>СЛАЙД 20</a:t>
            </a:r>
          </a:p>
        </p:txBody>
      </p:sp>
    </p:spTree>
    <p:extLst>
      <p:ext uri="{BB962C8B-B14F-4D97-AF65-F5344CB8AC3E}">
        <p14:creationId xmlns:p14="http://schemas.microsoft.com/office/powerpoint/2010/main" val="379082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rgbClr val="9E1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E1CFF2A8-CF4C-4D32-8B7B-7B4FB7803A97}"/>
              </a:ext>
            </a:extLst>
          </p:cNvPr>
          <p:cNvSpPr txBox="1">
            <a:spLocks/>
          </p:cNvSpPr>
          <p:nvPr/>
        </p:nvSpPr>
        <p:spPr>
          <a:xfrm>
            <a:off x="762000" y="3655195"/>
            <a:ext cx="6781800" cy="6225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800" b="1" cap="all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Дякуємо за увагу!</a:t>
            </a:r>
            <a:endParaRPr lang="ru-RU" sz="2800" b="1" cap="all" dirty="0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01435"/>
            <a:ext cx="2326150" cy="5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8C44A-0154-4E2C-A647-018F2222F095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7628ED-2D2C-468B-BE65-59A042079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52550"/>
            <a:ext cx="2486025" cy="365760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5F67ACB-2D9D-438F-9918-DDB9FE0287B8}"/>
              </a:ext>
            </a:extLst>
          </p:cNvPr>
          <p:cNvSpPr/>
          <p:nvPr/>
        </p:nvSpPr>
        <p:spPr>
          <a:xfrm>
            <a:off x="251520" y="1412776"/>
            <a:ext cx="3312368" cy="449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EF01EF-EB16-4C8D-8750-64D8C562A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90" y="1988840"/>
            <a:ext cx="4438650" cy="3286125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id="{D0AFF746-6E89-49CF-B124-D0C1EFE1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4368" y="6308725"/>
            <a:ext cx="905620" cy="365125"/>
          </a:xfrm>
        </p:spPr>
        <p:txBody>
          <a:bodyPr/>
          <a:lstStyle/>
          <a:p>
            <a:r>
              <a:rPr lang="ru-RU" dirty="0"/>
              <a:t>СЛАЙД 2</a:t>
            </a:r>
          </a:p>
        </p:txBody>
      </p:sp>
    </p:spTree>
    <p:extLst>
      <p:ext uri="{BB962C8B-B14F-4D97-AF65-F5344CB8AC3E}">
        <p14:creationId xmlns:p14="http://schemas.microsoft.com/office/powerpoint/2010/main" val="85038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1546C5-609A-40C8-8E91-63A484D784E4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id="{767CE643-C16E-4C43-BF40-1B48CF4C4A09}"/>
              </a:ext>
            </a:extLst>
          </p:cNvPr>
          <p:cNvSpPr/>
          <p:nvPr/>
        </p:nvSpPr>
        <p:spPr>
          <a:xfrm>
            <a:off x="360517" y="139274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ru-UA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id="{A41B2A4A-181C-4E29-A1BE-BFBCC78EC2AB}"/>
              </a:ext>
            </a:extLst>
          </p:cNvPr>
          <p:cNvSpPr/>
          <p:nvPr/>
        </p:nvSpPr>
        <p:spPr>
          <a:xfrm>
            <a:off x="7646139" y="1357660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ru-UA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0BBD8A-92F1-49CC-A670-9D81CE3BE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/>
          <a:stretch/>
        </p:blipFill>
        <p:spPr>
          <a:xfrm>
            <a:off x="124288" y="1844824"/>
            <a:ext cx="4591728" cy="35048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50304D-0B07-44F8-A392-952E3656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824792"/>
            <a:ext cx="4438650" cy="3286125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B7F0834-FBE4-47C1-A94B-8650393F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101705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A9A02B8D-12DE-47B3-A09E-48D0B03C0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849661"/>
              </p:ext>
            </p:extLst>
          </p:nvPr>
        </p:nvGraphicFramePr>
        <p:xfrm>
          <a:off x="605840" y="1556792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id="{AAFDE0AC-1F3E-4BD7-8ABE-F73C741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4</a:t>
            </a:r>
          </a:p>
        </p:txBody>
      </p:sp>
    </p:spTree>
    <p:extLst>
      <p:ext uri="{BB962C8B-B14F-4D97-AF65-F5344CB8AC3E}">
        <p14:creationId xmlns:p14="http://schemas.microsoft.com/office/powerpoint/2010/main" val="3155455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01377"/>
            <a:ext cx="3947153" cy="3394904"/>
          </a:xfrm>
          <a:prstGeom prst="rect">
            <a:avLst/>
          </a:prstGeom>
        </p:spPr>
      </p:pic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36FE2F3D-6900-4DED-A212-403FAA326C54}"/>
              </a:ext>
            </a:extLst>
          </p:cNvPr>
          <p:cNvSpPr/>
          <p:nvPr/>
        </p:nvSpPr>
        <p:spPr>
          <a:xfrm>
            <a:off x="676615" y="5503290"/>
            <a:ext cx="45294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2 306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моніторингових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візитів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 </a:t>
            </a:r>
          </a:p>
          <a:p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т.ч. 711 до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місць</a:t>
            </a:r>
            <a:r>
              <a:rPr lang="ru-RU" sz="2000" b="1" dirty="0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9E1B3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несвободи</a:t>
            </a:r>
            <a:endParaRPr lang="ru-UA" sz="2000" dirty="0">
              <a:solidFill>
                <a:srgbClr val="9E1B3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id="{E7328CA2-AE64-4BC6-9373-78FD3CAEA377}"/>
              </a:ext>
            </a:extLst>
          </p:cNvPr>
          <p:cNvSpPr/>
          <p:nvPr/>
        </p:nvSpPr>
        <p:spPr>
          <a:xfrm>
            <a:off x="107504" y="1385733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2020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ru-UA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id="{C39580C4-1CB4-4C16-B99A-8E7329081151}"/>
              </a:ext>
            </a:extLst>
          </p:cNvPr>
          <p:cNvSpPr/>
          <p:nvPr/>
        </p:nvSpPr>
        <p:spPr>
          <a:xfrm>
            <a:off x="74062" y="5025745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2019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рік</a:t>
            </a:r>
            <a:endParaRPr lang="ru-UA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3">
            <a:extLst>
              <a:ext uri="{FF2B5EF4-FFF2-40B4-BE49-F238E27FC236}">
                <a16:creationId xmlns:a16="http://schemas.microsoft.com/office/drawing/2014/main" id="{A8212337-2A22-40A7-9F1B-6DD5ED6B8D8C}"/>
              </a:ext>
            </a:extLst>
          </p:cNvPr>
          <p:cNvSpPr/>
          <p:nvPr/>
        </p:nvSpPr>
        <p:spPr>
          <a:xfrm>
            <a:off x="5275047" y="1593036"/>
            <a:ext cx="3312517" cy="603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ВЖИТО ЗАХОДИ ДЛЯ ПОНОВЛЕННЯ ПОРУШЕНИХ ПРАВ:</a:t>
            </a:r>
            <a:endParaRPr lang="ru-UA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FDDA71-F3D7-4277-8F61-DC46204E4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25" y="2269546"/>
            <a:ext cx="4165071" cy="3664818"/>
          </a:xfrm>
          <a:prstGeom prst="rect">
            <a:avLst/>
          </a:prstGeom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3D804346-A294-448B-8AEE-CDE12E30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98148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6A2001-C3D8-44E9-9215-2C014A68839E}"/>
              </a:ext>
            </a:extLst>
          </p:cNvPr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3B2E47-67F4-4890-BC29-12DC2766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2348880"/>
            <a:ext cx="9144000" cy="3104896"/>
          </a:xfrm>
          <a:prstGeom prst="rect">
            <a:avLst/>
          </a:prstGeom>
        </p:spPr>
      </p:pic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id="{81250840-A4A9-4608-BB02-4DEB1B5EA219}"/>
              </a:ext>
            </a:extLst>
          </p:cNvPr>
          <p:cNvSpPr/>
          <p:nvPr/>
        </p:nvSpPr>
        <p:spPr>
          <a:xfrm>
            <a:off x="-5720" y="1709559"/>
            <a:ext cx="9390816" cy="42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результатами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вжитих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заходів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за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повідомленнями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про </a:t>
            </a:r>
            <a:r>
              <a:rPr lang="ru-RU" sz="24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порушення</a:t>
            </a:r>
            <a:r>
              <a:rPr lang="ru-RU" sz="24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UA" sz="245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3">
            <a:extLst>
              <a:ext uri="{FF2B5EF4-FFF2-40B4-BE49-F238E27FC236}">
                <a16:creationId xmlns:a16="http://schemas.microsoft.com/office/drawing/2014/main" id="{E434DA4A-3DB7-4009-B0AB-3B3E2DC1245F}"/>
              </a:ext>
            </a:extLst>
          </p:cNvPr>
          <p:cNvSpPr/>
          <p:nvPr/>
        </p:nvSpPr>
        <p:spPr>
          <a:xfrm>
            <a:off x="4566280" y="3761588"/>
            <a:ext cx="1800200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триває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розгляд</a:t>
            </a:r>
            <a:endParaRPr lang="ru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кутник 3">
            <a:extLst>
              <a:ext uri="{FF2B5EF4-FFF2-40B4-BE49-F238E27FC236}">
                <a16:creationId xmlns:a16="http://schemas.microsoft.com/office/drawing/2014/main" id="{D8A53FF3-EE46-44FC-BF06-4C43DDDA568E}"/>
              </a:ext>
            </a:extLst>
          </p:cNvPr>
          <p:cNvSpPr/>
          <p:nvPr/>
        </p:nvSpPr>
        <p:spPr>
          <a:xfrm>
            <a:off x="4572000" y="2933496"/>
            <a:ext cx="4392488" cy="432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поновлено право,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вирішено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позитивно,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задоволено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вжито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заходів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надано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роз’яснення</a:t>
            </a:r>
            <a:endParaRPr lang="ru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кутник 3">
            <a:extLst>
              <a:ext uri="{FF2B5EF4-FFF2-40B4-BE49-F238E27FC236}">
                <a16:creationId xmlns:a16="http://schemas.microsoft.com/office/drawing/2014/main" id="{B7F96353-D535-4984-96E3-38D77CD8DC09}"/>
              </a:ext>
            </a:extLst>
          </p:cNvPr>
          <p:cNvSpPr/>
          <p:nvPr/>
        </p:nvSpPr>
        <p:spPr>
          <a:xfrm>
            <a:off x="4566280" y="4626426"/>
            <a:ext cx="2736304" cy="647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направлено за </a:t>
            </a:r>
            <a:r>
              <a:rPr lang="ru-RU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належністю</a:t>
            </a:r>
            <a:endParaRPr lang="ru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65E0955A-C4BA-4420-B35B-BB6B7040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6</a:t>
            </a:r>
          </a:p>
        </p:txBody>
      </p:sp>
    </p:spTree>
    <p:extLst>
      <p:ext uri="{BB962C8B-B14F-4D97-AF65-F5344CB8AC3E}">
        <p14:creationId xmlns:p14="http://schemas.microsoft.com/office/powerpoint/2010/main" val="217650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20" y="332656"/>
            <a:ext cx="9144000" cy="936000"/>
          </a:xfrm>
          <a:prstGeom prst="rect">
            <a:avLst/>
          </a:prstGeom>
          <a:solidFill>
            <a:srgbClr val="9E1B3C"/>
          </a:solidFill>
        </p:spPr>
        <p:txBody>
          <a:bodyPr wrap="square" rtlCol="0" anchor="ctr" anchorCtr="0">
            <a:spAutoFit/>
          </a:bodyPr>
          <a:lstStyle/>
          <a:p>
            <a:pPr lvl="1"/>
            <a:r>
              <a:rPr lang="uk-UA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ЩОРІЧНА ДОПОВІДЬ ЗА 2020 РІК </a:t>
            </a: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 СТАН ДОДЕРЖАННЯ </a:t>
            </a:r>
            <a:b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ЗАХИСТУ ПРАВ І СВОБОД ЛЮДИНИ І ГРОМАДЯНИНА В УКРАЇНІ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DA74D-597E-47F4-8D17-5F7BB2FD3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277769" cy="42929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EF91CB-FF71-4BDB-9BD5-BF6A19EA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16598"/>
            <a:ext cx="5211749" cy="3519699"/>
          </a:xfrm>
          <a:prstGeom prst="rect">
            <a:avLst/>
          </a:prstGeom>
        </p:spPr>
      </p:pic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id="{71854FE1-B948-4E70-993C-D8E6606C2AFF}"/>
              </a:ext>
            </a:extLst>
          </p:cNvPr>
          <p:cNvSpPr/>
          <p:nvPr/>
        </p:nvSpPr>
        <p:spPr>
          <a:xfrm>
            <a:off x="4599817" y="1541680"/>
            <a:ext cx="4032448" cy="709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204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рекомендації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органам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державної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влади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місцевого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самоврядування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та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іншим</a:t>
            </a:r>
            <a:r>
              <a:rPr lang="ru-RU" sz="185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5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суб’єктам</a:t>
            </a:r>
            <a:endParaRPr lang="ru-UA" sz="185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47419-CCAC-4D5F-91F3-3D7DE21875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6106"/>
            <a:ext cx="3891532" cy="1315642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50B57D87-2B74-47F9-812F-28A9984A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7</a:t>
            </a:r>
          </a:p>
        </p:txBody>
      </p:sp>
    </p:spTree>
    <p:extLst>
      <p:ext uri="{BB962C8B-B14F-4D97-AF65-F5344CB8AC3E}">
        <p14:creationId xmlns:p14="http://schemas.microsoft.com/office/powerpoint/2010/main" val="346959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3304" y="332656"/>
            <a:ext cx="8310696" cy="936000"/>
          </a:xfrm>
          <a:prstGeom prst="rect">
            <a:avLst/>
          </a:prstGeom>
          <a:solidFill>
            <a:srgbClr val="ED1C24"/>
          </a:solidFill>
        </p:spPr>
        <p:txBody>
          <a:bodyPr wrap="square" rtlCol="0" anchor="ctr" anchorCtr="0">
            <a:spAutoFit/>
          </a:bodyPr>
          <a:lstStyle/>
          <a:p>
            <a:pPr marL="216000" lvl="1"/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ПРАВО НА ПОВАГУ ДО ГІДНОСТІ, </a:t>
            </a:r>
            <a:br>
              <a:rPr lang="en-US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rgbClr val="FFFF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НЕВТРУЧАННЯ В ОСОБИСТЕ І СІМЕЙНЕ ЖИТТЯ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8718"/>
            <a:ext cx="466725" cy="523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00808"/>
            <a:ext cx="3591878" cy="3694748"/>
          </a:xfrm>
          <a:prstGeom prst="rect">
            <a:avLst/>
          </a:prstGeom>
        </p:spPr>
      </p:pic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id="{38D60AF5-F0CC-4551-9C72-C7376144D7CD}"/>
              </a:ext>
            </a:extLst>
          </p:cNvPr>
          <p:cNvSpPr/>
          <p:nvPr/>
        </p:nvSpPr>
        <p:spPr>
          <a:xfrm>
            <a:off x="1043608" y="1462444"/>
            <a:ext cx="864096" cy="3046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UA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3D81E9-1948-4270-9AB9-3B3CE4AF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216824"/>
            <a:ext cx="5134928" cy="2940368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661E092B-8E4D-4726-A039-1CEFF024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376" y="6309320"/>
            <a:ext cx="834008" cy="365125"/>
          </a:xfrm>
        </p:spPr>
        <p:txBody>
          <a:bodyPr/>
          <a:lstStyle/>
          <a:p>
            <a:r>
              <a:rPr lang="ru-RU" dirty="0"/>
              <a:t>СЛАЙД 8</a:t>
            </a:r>
          </a:p>
        </p:txBody>
      </p:sp>
    </p:spTree>
    <p:extLst>
      <p:ext uri="{BB962C8B-B14F-4D97-AF65-F5344CB8AC3E}">
        <p14:creationId xmlns:p14="http://schemas.microsoft.com/office/powerpoint/2010/main" val="2315667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522</Words>
  <Application>Microsoft Office PowerPoint</Application>
  <PresentationFormat>Екран (4:3)</PresentationFormat>
  <Paragraphs>69</Paragraphs>
  <Slides>22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Тема Office</vt:lpstr>
      <vt:lpstr>ЩОРІЧНА ДОПОВІДЬ  ЗА 2020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Рубанова Катерина Олександрівна</dc:creator>
  <cp:lastModifiedBy>Савицька Ірина Вікторівна</cp:lastModifiedBy>
  <cp:revision>245</cp:revision>
  <cp:lastPrinted>2021-04-06T08:41:56Z</cp:lastPrinted>
  <dcterms:created xsi:type="dcterms:W3CDTF">2019-05-28T06:48:13Z</dcterms:created>
  <dcterms:modified xsi:type="dcterms:W3CDTF">2021-04-06T09:58:37Z</dcterms:modified>
</cp:coreProperties>
</file>